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3" d="100"/>
          <a:sy n="63" d="100"/>
        </p:scale>
        <p:origin x="13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43"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44"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4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46"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7"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48"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8"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1048589"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1048590" name="Date Placeholder 3"/>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591" name="Footer Placeholder 4"/>
          <p:cNvSpPr>
            <a:spLocks noGrp="1"/>
          </p:cNvSpPr>
          <p:nvPr>
            <p:ph type="ftr" sz="quarter" idx="11"/>
          </p:nvPr>
        </p:nvSpPr>
        <p:spPr/>
        <p:txBody>
          <a:bodyPr/>
          <a:lstStyle/>
          <a:p>
            <a:endParaRPr lang="zh-CN" altLang="en-US"/>
          </a:p>
        </p:txBody>
      </p:sp>
      <p:sp>
        <p:nvSpPr>
          <p:cNvPr id="1048592"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13" name="Title 1"/>
          <p:cNvSpPr>
            <a:spLocks noGrp="1"/>
          </p:cNvSpPr>
          <p:nvPr>
            <p:ph type="title"/>
          </p:nvPr>
        </p:nvSpPr>
        <p:spPr/>
        <p:txBody>
          <a:bodyPr/>
          <a:lstStyle/>
          <a:p>
            <a:r>
              <a:rPr lang="en-US" altLang="zh-CN"/>
              <a:t>Click to edit Master title style</a:t>
            </a:r>
            <a:endParaRPr lang="en-US" dirty="0"/>
          </a:p>
        </p:txBody>
      </p:sp>
      <p:sp>
        <p:nvSpPr>
          <p:cNvPr id="1048614"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15" name="Date Placeholder 3"/>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616" name="Footer Placeholder 4"/>
          <p:cNvSpPr>
            <a:spLocks noGrp="1"/>
          </p:cNvSpPr>
          <p:nvPr>
            <p:ph type="ftr" sz="quarter" idx="11"/>
          </p:nvPr>
        </p:nvSpPr>
        <p:spPr/>
        <p:txBody>
          <a:bodyPr/>
          <a:lstStyle/>
          <a:p>
            <a:endParaRPr lang="zh-CN" altLang="en-US"/>
          </a:p>
        </p:txBody>
      </p:sp>
      <p:sp>
        <p:nvSpPr>
          <p:cNvPr id="1048617"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597"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1048598"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599" name="Date Placeholder 3"/>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600" name="Footer Placeholder 4"/>
          <p:cNvSpPr>
            <a:spLocks noGrp="1"/>
          </p:cNvSpPr>
          <p:nvPr>
            <p:ph type="ftr" sz="quarter" idx="11"/>
          </p:nvPr>
        </p:nvSpPr>
        <p:spPr/>
        <p:txBody>
          <a:bodyPr/>
          <a:lstStyle/>
          <a:p>
            <a:endParaRPr lang="zh-CN" altLang="en-US"/>
          </a:p>
        </p:txBody>
      </p:sp>
      <p:sp>
        <p:nvSpPr>
          <p:cNvPr id="1048601"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2" name="Title 1"/>
          <p:cNvSpPr>
            <a:spLocks noGrp="1"/>
          </p:cNvSpPr>
          <p:nvPr>
            <p:ph type="title"/>
          </p:nvPr>
        </p:nvSpPr>
        <p:spPr/>
        <p:txBody>
          <a:bodyPr/>
          <a:lstStyle/>
          <a:p>
            <a:r>
              <a:rPr lang="en-US" altLang="zh-CN"/>
              <a:t>Click to edit Master title style</a:t>
            </a:r>
            <a:endParaRPr lang="en-US" dirty="0"/>
          </a:p>
        </p:txBody>
      </p:sp>
      <p:sp>
        <p:nvSpPr>
          <p:cNvPr id="104860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04" name="Date Placeholder 3"/>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605" name="Footer Placeholder 4"/>
          <p:cNvSpPr>
            <a:spLocks noGrp="1"/>
          </p:cNvSpPr>
          <p:nvPr>
            <p:ph type="ftr" sz="quarter" idx="11"/>
          </p:nvPr>
        </p:nvSpPr>
        <p:spPr/>
        <p:txBody>
          <a:bodyPr/>
          <a:lstStyle/>
          <a:p>
            <a:endParaRPr lang="zh-CN" altLang="en-US"/>
          </a:p>
        </p:txBody>
      </p:sp>
      <p:sp>
        <p:nvSpPr>
          <p:cNvPr id="1048606"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18"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1048619"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1048620" name="Date Placeholder 3"/>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621" name="Footer Placeholder 4"/>
          <p:cNvSpPr>
            <a:spLocks noGrp="1"/>
          </p:cNvSpPr>
          <p:nvPr>
            <p:ph type="ftr" sz="quarter" idx="11"/>
          </p:nvPr>
        </p:nvSpPr>
        <p:spPr/>
        <p:txBody>
          <a:bodyPr/>
          <a:lstStyle/>
          <a:p>
            <a:endParaRPr lang="zh-CN" altLang="en-US"/>
          </a:p>
        </p:txBody>
      </p:sp>
      <p:sp>
        <p:nvSpPr>
          <p:cNvPr id="1048622" name="Slide Number Placeholder 5"/>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n-US" altLang="zh-CN"/>
              <a:t>Click to edit Master title style</a:t>
            </a:r>
            <a:endParaRPr lang="en-US" dirty="0"/>
          </a:p>
        </p:txBody>
      </p:sp>
      <p:sp>
        <p:nvSpPr>
          <p:cNvPr id="1048624"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25"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26" name="Date Placeholder 4"/>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627" name="Footer Placeholder 5"/>
          <p:cNvSpPr>
            <a:spLocks noGrp="1"/>
          </p:cNvSpPr>
          <p:nvPr>
            <p:ph type="ftr" sz="quarter" idx="11"/>
          </p:nvPr>
        </p:nvSpPr>
        <p:spPr/>
        <p:txBody>
          <a:bodyPr/>
          <a:lstStyle/>
          <a:p>
            <a:endParaRPr lang="zh-CN" altLang="en-US"/>
          </a:p>
        </p:txBody>
      </p:sp>
      <p:sp>
        <p:nvSpPr>
          <p:cNvPr id="1048628"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29"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1048630"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631"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32"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633"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34" name="Date Placeholder 6"/>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635" name="Footer Placeholder 7"/>
          <p:cNvSpPr>
            <a:spLocks noGrp="1"/>
          </p:cNvSpPr>
          <p:nvPr>
            <p:ph type="ftr" sz="quarter" idx="11"/>
          </p:nvPr>
        </p:nvSpPr>
        <p:spPr/>
        <p:txBody>
          <a:bodyPr/>
          <a:lstStyle/>
          <a:p>
            <a:endParaRPr lang="zh-CN" altLang="en-US"/>
          </a:p>
        </p:txBody>
      </p:sp>
      <p:sp>
        <p:nvSpPr>
          <p:cNvPr id="1048636" name="Slide Number Placeholder 8"/>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93" name="Title 1"/>
          <p:cNvSpPr>
            <a:spLocks noGrp="1"/>
          </p:cNvSpPr>
          <p:nvPr>
            <p:ph type="title"/>
          </p:nvPr>
        </p:nvSpPr>
        <p:spPr/>
        <p:txBody>
          <a:bodyPr/>
          <a:lstStyle/>
          <a:p>
            <a:r>
              <a:rPr lang="en-US" altLang="zh-CN"/>
              <a:t>Click to edit Master title style</a:t>
            </a:r>
            <a:endParaRPr lang="en-US" dirty="0"/>
          </a:p>
        </p:txBody>
      </p:sp>
      <p:sp>
        <p:nvSpPr>
          <p:cNvPr id="1048594" name="Date Placeholder 2"/>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595" name="Footer Placeholder 3"/>
          <p:cNvSpPr>
            <a:spLocks noGrp="1"/>
          </p:cNvSpPr>
          <p:nvPr>
            <p:ph type="ftr" sz="quarter" idx="11"/>
          </p:nvPr>
        </p:nvSpPr>
        <p:spPr/>
        <p:txBody>
          <a:bodyPr/>
          <a:lstStyle/>
          <a:p>
            <a:endParaRPr lang="zh-CN" altLang="en-US"/>
          </a:p>
        </p:txBody>
      </p:sp>
      <p:sp>
        <p:nvSpPr>
          <p:cNvPr id="1048596" name="Slide Number Placeholder 4"/>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582" name="Footer Placeholder 2"/>
          <p:cNvSpPr>
            <a:spLocks noGrp="1"/>
          </p:cNvSpPr>
          <p:nvPr>
            <p:ph type="ftr" sz="quarter" idx="11"/>
          </p:nvPr>
        </p:nvSpPr>
        <p:spPr/>
        <p:txBody>
          <a:bodyPr/>
          <a:lstStyle/>
          <a:p>
            <a:endParaRPr lang="zh-CN" altLang="en-US"/>
          </a:p>
        </p:txBody>
      </p:sp>
      <p:sp>
        <p:nvSpPr>
          <p:cNvPr id="1048583" name="Slide Number Placeholder 3"/>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37"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1048638"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639"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640" name="Date Placeholder 4"/>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641" name="Footer Placeholder 5"/>
          <p:cNvSpPr>
            <a:spLocks noGrp="1"/>
          </p:cNvSpPr>
          <p:nvPr>
            <p:ph type="ftr" sz="quarter" idx="11"/>
          </p:nvPr>
        </p:nvSpPr>
        <p:spPr/>
        <p:txBody>
          <a:bodyPr/>
          <a:lstStyle/>
          <a:p>
            <a:endParaRPr lang="zh-CN" altLang="en-US"/>
          </a:p>
        </p:txBody>
      </p:sp>
      <p:sp>
        <p:nvSpPr>
          <p:cNvPr id="1048642"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07"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1048608"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1048609"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610" name="Date Placeholder 4"/>
          <p:cNvSpPr>
            <a:spLocks noGrp="1"/>
          </p:cNvSpPr>
          <p:nvPr>
            <p:ph type="dt" sz="half" idx="10"/>
          </p:nvPr>
        </p:nvSpPr>
        <p:spPr/>
        <p:txBody>
          <a:bodyPr/>
          <a:lstStyle/>
          <a:p>
            <a:fld id="{70BC1078-46ED-40F9-8930-935BAD7C2B02}" type="datetimeFigureOut">
              <a:rPr lang="zh-CN" altLang="en-US" smtClean="0"/>
              <a:t>2022/9/30</a:t>
            </a:fld>
            <a:endParaRPr lang="zh-CN" altLang="en-US"/>
          </a:p>
        </p:txBody>
      </p:sp>
      <p:sp>
        <p:nvSpPr>
          <p:cNvPr id="1048611" name="Footer Placeholder 5"/>
          <p:cNvSpPr>
            <a:spLocks noGrp="1"/>
          </p:cNvSpPr>
          <p:nvPr>
            <p:ph type="ftr" sz="quarter" idx="11"/>
          </p:nvPr>
        </p:nvSpPr>
        <p:spPr/>
        <p:txBody>
          <a:bodyPr/>
          <a:lstStyle/>
          <a:p>
            <a:endParaRPr lang="zh-CN" altLang="en-US"/>
          </a:p>
        </p:txBody>
      </p:sp>
      <p:sp>
        <p:nvSpPr>
          <p:cNvPr id="1048612" name="Slide Number Placeholder 6"/>
          <p:cNvSpPr>
            <a:spLocks noGrp="1"/>
          </p:cNvSpPr>
          <p:nvPr>
            <p:ph type="sldNum" sz="quarter" idx="12"/>
          </p:nvPr>
        </p:nvSpPr>
        <p:spPr/>
        <p:txBody>
          <a:bodyPr/>
          <a:lstStyle/>
          <a:p>
            <a:fld id="{D5B52ADC-5BFA-4FBD-BEE2-16096B7F416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1048577"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48578"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C1078-46ED-40F9-8930-935BAD7C2B02}" type="datetimeFigureOut">
              <a:rPr lang="zh-CN" altLang="en-US" smtClean="0"/>
              <a:t>2022/9/30</a:t>
            </a:fld>
            <a:endParaRPr lang="zh-CN" altLang="en-US"/>
          </a:p>
        </p:txBody>
      </p:sp>
      <p:sp>
        <p:nvSpPr>
          <p:cNvPr id="104857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52ADC-5BFA-4FBD-BEE2-16096B7F416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B1745-3E08-2CBB-7598-C965557AE22F}"/>
              </a:ext>
            </a:extLst>
          </p:cNvPr>
          <p:cNvPicPr>
            <a:picLocks noChangeAspect="1"/>
          </p:cNvPicPr>
          <p:nvPr/>
        </p:nvPicPr>
        <p:blipFill>
          <a:blip r:embed="rId2"/>
          <a:stretch>
            <a:fillRect/>
          </a:stretch>
        </p:blipFill>
        <p:spPr>
          <a:xfrm>
            <a:off x="-1" y="-171227"/>
            <a:ext cx="9372301" cy="7029227"/>
          </a:xfrm>
          <a:prstGeom prst="rect">
            <a:avLst/>
          </a:prstGeom>
        </p:spPr>
      </p:pic>
      <p:pic>
        <p:nvPicPr>
          <p:cNvPr id="5" name="Picture 4">
            <a:extLst>
              <a:ext uri="{FF2B5EF4-FFF2-40B4-BE49-F238E27FC236}">
                <a16:creationId xmlns:a16="http://schemas.microsoft.com/office/drawing/2014/main" id="{E8DD24C7-8F99-C606-4D30-467FDB19C7A7}"/>
              </a:ext>
            </a:extLst>
          </p:cNvPr>
          <p:cNvPicPr>
            <a:picLocks noChangeAspect="1"/>
          </p:cNvPicPr>
          <p:nvPr/>
        </p:nvPicPr>
        <p:blipFill>
          <a:blip r:embed="rId3"/>
          <a:stretch>
            <a:fillRect/>
          </a:stretch>
        </p:blipFill>
        <p:spPr>
          <a:xfrm>
            <a:off x="464527" y="0"/>
            <a:ext cx="7257073" cy="3210560"/>
          </a:xfrm>
          <a:prstGeom prst="rect">
            <a:avLst/>
          </a:prstGeom>
        </p:spPr>
      </p:pic>
      <p:pic>
        <p:nvPicPr>
          <p:cNvPr id="6" name="Picture 5">
            <a:extLst>
              <a:ext uri="{FF2B5EF4-FFF2-40B4-BE49-F238E27FC236}">
                <a16:creationId xmlns:a16="http://schemas.microsoft.com/office/drawing/2014/main" id="{1D1B15F3-030D-2FDE-F1BD-781D8EC995E5}"/>
              </a:ext>
            </a:extLst>
          </p:cNvPr>
          <p:cNvPicPr>
            <a:picLocks noChangeAspect="1"/>
          </p:cNvPicPr>
          <p:nvPr/>
        </p:nvPicPr>
        <p:blipFill>
          <a:blip r:embed="rId4"/>
          <a:stretch>
            <a:fillRect/>
          </a:stretch>
        </p:blipFill>
        <p:spPr>
          <a:xfrm>
            <a:off x="1290320" y="3381787"/>
            <a:ext cx="7752080" cy="3350006"/>
          </a:xfrm>
          <a:prstGeom prst="rect">
            <a:avLst/>
          </a:prstGeom>
        </p:spPr>
      </p:pic>
    </p:spTree>
    <p:extLst>
      <p:ext uri="{BB962C8B-B14F-4D97-AF65-F5344CB8AC3E}">
        <p14:creationId xmlns:p14="http://schemas.microsoft.com/office/powerpoint/2010/main" val="138317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63D6BA-D8BA-CDA7-DE9E-E82B2BAAFF92}"/>
              </a:ext>
            </a:extLst>
          </p:cNvPr>
          <p:cNvPicPr>
            <a:picLocks noChangeAspect="1"/>
          </p:cNvPicPr>
          <p:nvPr/>
        </p:nvPicPr>
        <p:blipFill>
          <a:blip r:embed="rId2"/>
          <a:stretch>
            <a:fillRect/>
          </a:stretch>
        </p:blipFill>
        <p:spPr>
          <a:xfrm>
            <a:off x="-1" y="0"/>
            <a:ext cx="9134469" cy="6858000"/>
          </a:xfrm>
          <a:prstGeom prst="rect">
            <a:avLst/>
          </a:prstGeom>
        </p:spPr>
      </p:pic>
      <p:pic>
        <p:nvPicPr>
          <p:cNvPr id="3" name="Picture 2">
            <a:extLst>
              <a:ext uri="{FF2B5EF4-FFF2-40B4-BE49-F238E27FC236}">
                <a16:creationId xmlns:a16="http://schemas.microsoft.com/office/drawing/2014/main" id="{B1F260EC-9580-4245-1E8C-640D543A2E01}"/>
              </a:ext>
            </a:extLst>
          </p:cNvPr>
          <p:cNvPicPr>
            <a:picLocks noChangeAspect="1"/>
          </p:cNvPicPr>
          <p:nvPr/>
        </p:nvPicPr>
        <p:blipFill>
          <a:blip r:embed="rId3"/>
          <a:stretch>
            <a:fillRect/>
          </a:stretch>
        </p:blipFill>
        <p:spPr>
          <a:xfrm>
            <a:off x="396240" y="195834"/>
            <a:ext cx="7498080" cy="3097149"/>
          </a:xfrm>
          <a:prstGeom prst="rect">
            <a:avLst/>
          </a:prstGeom>
        </p:spPr>
      </p:pic>
      <p:pic>
        <p:nvPicPr>
          <p:cNvPr id="4" name="Picture 3">
            <a:extLst>
              <a:ext uri="{FF2B5EF4-FFF2-40B4-BE49-F238E27FC236}">
                <a16:creationId xmlns:a16="http://schemas.microsoft.com/office/drawing/2014/main" id="{D55B5F05-539A-BA30-D42D-69EE3141EA01}"/>
              </a:ext>
            </a:extLst>
          </p:cNvPr>
          <p:cNvPicPr>
            <a:picLocks noChangeAspect="1"/>
          </p:cNvPicPr>
          <p:nvPr/>
        </p:nvPicPr>
        <p:blipFill>
          <a:blip r:embed="rId4"/>
          <a:stretch>
            <a:fillRect/>
          </a:stretch>
        </p:blipFill>
        <p:spPr>
          <a:xfrm>
            <a:off x="1087120" y="3429000"/>
            <a:ext cx="7680960" cy="3156966"/>
          </a:xfrm>
          <a:prstGeom prst="rect">
            <a:avLst/>
          </a:prstGeom>
        </p:spPr>
      </p:pic>
    </p:spTree>
    <p:extLst>
      <p:ext uri="{BB962C8B-B14F-4D97-AF65-F5344CB8AC3E}">
        <p14:creationId xmlns:p14="http://schemas.microsoft.com/office/powerpoint/2010/main" val="3614281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DC047-AE43-70C3-0872-376D77C47173}"/>
              </a:ext>
            </a:extLst>
          </p:cNvPr>
          <p:cNvPicPr>
            <a:picLocks noChangeAspect="1"/>
          </p:cNvPicPr>
          <p:nvPr/>
        </p:nvPicPr>
        <p:blipFill>
          <a:blip r:embed="rId2"/>
          <a:stretch>
            <a:fillRect/>
          </a:stretch>
        </p:blipFill>
        <p:spPr>
          <a:xfrm>
            <a:off x="0" y="0"/>
            <a:ext cx="9144000" cy="6858000"/>
          </a:xfrm>
          <a:prstGeom prst="rect">
            <a:avLst/>
          </a:prstGeom>
        </p:spPr>
      </p:pic>
      <p:pic>
        <p:nvPicPr>
          <p:cNvPr id="3" name="Picture 2">
            <a:extLst>
              <a:ext uri="{FF2B5EF4-FFF2-40B4-BE49-F238E27FC236}">
                <a16:creationId xmlns:a16="http://schemas.microsoft.com/office/drawing/2014/main" id="{92B35AA9-3525-E020-E25F-1FAACA642D87}"/>
              </a:ext>
            </a:extLst>
          </p:cNvPr>
          <p:cNvPicPr>
            <a:picLocks noChangeAspect="1"/>
          </p:cNvPicPr>
          <p:nvPr/>
        </p:nvPicPr>
        <p:blipFill>
          <a:blip r:embed="rId3"/>
          <a:stretch>
            <a:fillRect/>
          </a:stretch>
        </p:blipFill>
        <p:spPr>
          <a:xfrm>
            <a:off x="487680" y="160274"/>
            <a:ext cx="7467600" cy="3268726"/>
          </a:xfrm>
          <a:prstGeom prst="rect">
            <a:avLst/>
          </a:prstGeom>
        </p:spPr>
      </p:pic>
      <p:pic>
        <p:nvPicPr>
          <p:cNvPr id="4" name="Picture 3">
            <a:extLst>
              <a:ext uri="{FF2B5EF4-FFF2-40B4-BE49-F238E27FC236}">
                <a16:creationId xmlns:a16="http://schemas.microsoft.com/office/drawing/2014/main" id="{B9B3ADE5-2422-6C61-949E-10B340751BCD}"/>
              </a:ext>
            </a:extLst>
          </p:cNvPr>
          <p:cNvPicPr>
            <a:picLocks noChangeAspect="1"/>
          </p:cNvPicPr>
          <p:nvPr/>
        </p:nvPicPr>
        <p:blipFill>
          <a:blip r:embed="rId4"/>
          <a:stretch>
            <a:fillRect/>
          </a:stretch>
        </p:blipFill>
        <p:spPr>
          <a:xfrm>
            <a:off x="1066800" y="3605657"/>
            <a:ext cx="7609840" cy="3075686"/>
          </a:xfrm>
          <a:prstGeom prst="rect">
            <a:avLst/>
          </a:prstGeom>
        </p:spPr>
      </p:pic>
    </p:spTree>
    <p:extLst>
      <p:ext uri="{BB962C8B-B14F-4D97-AF65-F5344CB8AC3E}">
        <p14:creationId xmlns:p14="http://schemas.microsoft.com/office/powerpoint/2010/main" val="246450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579CE-F4B7-DFB5-60B0-7DC7530A6480}"/>
              </a:ext>
            </a:extLst>
          </p:cNvPr>
          <p:cNvPicPr>
            <a:picLocks noChangeAspect="1"/>
          </p:cNvPicPr>
          <p:nvPr/>
        </p:nvPicPr>
        <p:blipFill>
          <a:blip r:embed="rId2"/>
          <a:stretch>
            <a:fillRect/>
          </a:stretch>
        </p:blipFill>
        <p:spPr>
          <a:xfrm>
            <a:off x="0" y="-27296"/>
            <a:ext cx="9144000" cy="6858000"/>
          </a:xfrm>
          <a:prstGeom prst="rect">
            <a:avLst/>
          </a:prstGeom>
        </p:spPr>
      </p:pic>
      <p:sp>
        <p:nvSpPr>
          <p:cNvPr id="5" name="Title 4">
            <a:extLst>
              <a:ext uri="{FF2B5EF4-FFF2-40B4-BE49-F238E27FC236}">
                <a16:creationId xmlns:a16="http://schemas.microsoft.com/office/drawing/2014/main" id="{55D6BF5A-7BDC-92A5-02C3-FE58EBBCC183}"/>
              </a:ext>
            </a:extLst>
          </p:cNvPr>
          <p:cNvSpPr>
            <a:spLocks noGrp="1"/>
          </p:cNvSpPr>
          <p:nvPr>
            <p:ph type="title" idx="4294967295"/>
          </p:nvPr>
        </p:nvSpPr>
        <p:spPr>
          <a:xfrm>
            <a:off x="0" y="365125"/>
            <a:ext cx="7886700" cy="1325563"/>
          </a:xfrm>
        </p:spPr>
        <p:txBody>
          <a:bodyPr/>
          <a:lstStyle/>
          <a:p>
            <a:br>
              <a:rPr lang="en-IN" dirty="0"/>
            </a:br>
            <a:endParaRPr lang="en-IN" dirty="0"/>
          </a:p>
        </p:txBody>
      </p:sp>
      <p:pic>
        <p:nvPicPr>
          <p:cNvPr id="6" name="Picture 5">
            <a:extLst>
              <a:ext uri="{FF2B5EF4-FFF2-40B4-BE49-F238E27FC236}">
                <a16:creationId xmlns:a16="http://schemas.microsoft.com/office/drawing/2014/main" id="{D4425047-BCCE-2CEA-918E-8A8ADFDAD8E5}"/>
              </a:ext>
            </a:extLst>
          </p:cNvPr>
          <p:cNvPicPr>
            <a:picLocks noChangeAspect="1"/>
          </p:cNvPicPr>
          <p:nvPr/>
        </p:nvPicPr>
        <p:blipFill>
          <a:blip r:embed="rId3"/>
          <a:stretch>
            <a:fillRect/>
          </a:stretch>
        </p:blipFill>
        <p:spPr>
          <a:xfrm>
            <a:off x="426720" y="76200"/>
            <a:ext cx="7691120" cy="2993254"/>
          </a:xfrm>
          <a:prstGeom prst="rect">
            <a:avLst/>
          </a:prstGeom>
        </p:spPr>
      </p:pic>
      <p:pic>
        <p:nvPicPr>
          <p:cNvPr id="7" name="Picture 6">
            <a:extLst>
              <a:ext uri="{FF2B5EF4-FFF2-40B4-BE49-F238E27FC236}">
                <a16:creationId xmlns:a16="http://schemas.microsoft.com/office/drawing/2014/main" id="{241887ED-3A90-2C83-9C4A-2E12E8FCC78E}"/>
              </a:ext>
            </a:extLst>
          </p:cNvPr>
          <p:cNvPicPr>
            <a:picLocks noChangeAspect="1"/>
          </p:cNvPicPr>
          <p:nvPr/>
        </p:nvPicPr>
        <p:blipFill>
          <a:blip r:embed="rId4"/>
          <a:stretch>
            <a:fillRect/>
          </a:stretch>
        </p:blipFill>
        <p:spPr>
          <a:xfrm>
            <a:off x="1452880" y="3358379"/>
            <a:ext cx="7274560" cy="2993254"/>
          </a:xfrm>
          <a:prstGeom prst="rect">
            <a:avLst/>
          </a:prstGeom>
        </p:spPr>
      </p:pic>
    </p:spTree>
    <p:extLst>
      <p:ext uri="{BB962C8B-B14F-4D97-AF65-F5344CB8AC3E}">
        <p14:creationId xmlns:p14="http://schemas.microsoft.com/office/powerpoint/2010/main" val="242343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866A8F-0E93-250A-0ADC-7960E4B780A1}"/>
              </a:ext>
            </a:extLst>
          </p:cNvPr>
          <p:cNvPicPr>
            <a:picLocks noChangeAspect="1"/>
          </p:cNvPicPr>
          <p:nvPr/>
        </p:nvPicPr>
        <p:blipFill>
          <a:blip r:embed="rId2"/>
          <a:stretch>
            <a:fillRect/>
          </a:stretch>
        </p:blipFill>
        <p:spPr>
          <a:xfrm>
            <a:off x="0" y="1"/>
            <a:ext cx="9144000" cy="6858000"/>
          </a:xfrm>
          <a:prstGeom prst="rect">
            <a:avLst/>
          </a:prstGeom>
        </p:spPr>
      </p:pic>
      <p:pic>
        <p:nvPicPr>
          <p:cNvPr id="4" name="Picture 3">
            <a:extLst>
              <a:ext uri="{FF2B5EF4-FFF2-40B4-BE49-F238E27FC236}">
                <a16:creationId xmlns:a16="http://schemas.microsoft.com/office/drawing/2014/main" id="{155C07A4-4218-AF34-D773-1B934159D7C5}"/>
              </a:ext>
            </a:extLst>
          </p:cNvPr>
          <p:cNvPicPr>
            <a:picLocks noChangeAspect="1"/>
          </p:cNvPicPr>
          <p:nvPr/>
        </p:nvPicPr>
        <p:blipFill>
          <a:blip r:embed="rId3"/>
          <a:stretch>
            <a:fillRect/>
          </a:stretch>
        </p:blipFill>
        <p:spPr>
          <a:xfrm>
            <a:off x="436880" y="188467"/>
            <a:ext cx="7863840" cy="3240533"/>
          </a:xfrm>
          <a:prstGeom prst="rect">
            <a:avLst/>
          </a:prstGeom>
        </p:spPr>
      </p:pic>
      <p:pic>
        <p:nvPicPr>
          <p:cNvPr id="5" name="Picture 4">
            <a:extLst>
              <a:ext uri="{FF2B5EF4-FFF2-40B4-BE49-F238E27FC236}">
                <a16:creationId xmlns:a16="http://schemas.microsoft.com/office/drawing/2014/main" id="{37AB46A8-C88E-734D-E1BD-44640BC126CB}"/>
              </a:ext>
            </a:extLst>
          </p:cNvPr>
          <p:cNvPicPr>
            <a:picLocks noChangeAspect="1"/>
          </p:cNvPicPr>
          <p:nvPr/>
        </p:nvPicPr>
        <p:blipFill>
          <a:blip r:embed="rId4"/>
          <a:stretch>
            <a:fillRect/>
          </a:stretch>
        </p:blipFill>
        <p:spPr>
          <a:xfrm>
            <a:off x="863600" y="3548633"/>
            <a:ext cx="8026400" cy="3126486"/>
          </a:xfrm>
          <a:prstGeom prst="rect">
            <a:avLst/>
          </a:prstGeom>
        </p:spPr>
      </p:pic>
    </p:spTree>
    <p:extLst>
      <p:ext uri="{BB962C8B-B14F-4D97-AF65-F5344CB8AC3E}">
        <p14:creationId xmlns:p14="http://schemas.microsoft.com/office/powerpoint/2010/main" val="2983067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FA45C9-E3D4-A644-E905-854473BB10AF}"/>
              </a:ext>
            </a:extLst>
          </p:cNvPr>
          <p:cNvPicPr>
            <a:picLocks noChangeAspect="1"/>
          </p:cNvPicPr>
          <p:nvPr/>
        </p:nvPicPr>
        <p:blipFill>
          <a:blip r:embed="rId2"/>
          <a:stretch>
            <a:fillRect/>
          </a:stretch>
        </p:blipFill>
        <p:spPr>
          <a:xfrm>
            <a:off x="0" y="0"/>
            <a:ext cx="9144000" cy="6858000"/>
          </a:xfrm>
          <a:prstGeom prst="rect">
            <a:avLst/>
          </a:prstGeom>
        </p:spPr>
      </p:pic>
      <p:pic>
        <p:nvPicPr>
          <p:cNvPr id="3" name="Picture 2">
            <a:extLst>
              <a:ext uri="{FF2B5EF4-FFF2-40B4-BE49-F238E27FC236}">
                <a16:creationId xmlns:a16="http://schemas.microsoft.com/office/drawing/2014/main" id="{0B1A4807-E5D4-CC54-29C5-483D4F02DB40}"/>
              </a:ext>
            </a:extLst>
          </p:cNvPr>
          <p:cNvPicPr>
            <a:picLocks noChangeAspect="1"/>
          </p:cNvPicPr>
          <p:nvPr/>
        </p:nvPicPr>
        <p:blipFill>
          <a:blip r:embed="rId3"/>
          <a:stretch>
            <a:fillRect/>
          </a:stretch>
        </p:blipFill>
        <p:spPr>
          <a:xfrm>
            <a:off x="386080" y="216154"/>
            <a:ext cx="7650480" cy="2872486"/>
          </a:xfrm>
          <a:prstGeom prst="rect">
            <a:avLst/>
          </a:prstGeom>
        </p:spPr>
      </p:pic>
      <p:pic>
        <p:nvPicPr>
          <p:cNvPr id="4" name="Picture 3">
            <a:extLst>
              <a:ext uri="{FF2B5EF4-FFF2-40B4-BE49-F238E27FC236}">
                <a16:creationId xmlns:a16="http://schemas.microsoft.com/office/drawing/2014/main" id="{B03D01CC-CDC4-EEA6-83B0-6FF6296CAA3B}"/>
              </a:ext>
            </a:extLst>
          </p:cNvPr>
          <p:cNvPicPr>
            <a:picLocks noChangeAspect="1"/>
          </p:cNvPicPr>
          <p:nvPr/>
        </p:nvPicPr>
        <p:blipFill>
          <a:blip r:embed="rId4"/>
          <a:stretch>
            <a:fillRect/>
          </a:stretch>
        </p:blipFill>
        <p:spPr>
          <a:xfrm>
            <a:off x="1005840" y="3308477"/>
            <a:ext cx="7894320" cy="3146806"/>
          </a:xfrm>
          <a:prstGeom prst="rect">
            <a:avLst/>
          </a:prstGeom>
        </p:spPr>
      </p:pic>
    </p:spTree>
    <p:extLst>
      <p:ext uri="{BB962C8B-B14F-4D97-AF65-F5344CB8AC3E}">
        <p14:creationId xmlns:p14="http://schemas.microsoft.com/office/powerpoint/2010/main" val="260953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5190A9-03CE-0B9A-8249-FEA8CB3FF2FA}"/>
              </a:ext>
            </a:extLst>
          </p:cNvPr>
          <p:cNvPicPr>
            <a:picLocks noChangeAspect="1"/>
          </p:cNvPicPr>
          <p:nvPr/>
        </p:nvPicPr>
        <p:blipFill>
          <a:blip r:embed="rId2"/>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94B07669-E7EC-6080-1A82-C1347D02F269}"/>
              </a:ext>
            </a:extLst>
          </p:cNvPr>
          <p:cNvSpPr txBox="1"/>
          <p:nvPr/>
        </p:nvSpPr>
        <p:spPr>
          <a:xfrm>
            <a:off x="1666240" y="619760"/>
            <a:ext cx="5811520" cy="523220"/>
          </a:xfrm>
          <a:prstGeom prst="rect">
            <a:avLst/>
          </a:prstGeom>
          <a:noFill/>
        </p:spPr>
        <p:txBody>
          <a:bodyPr wrap="square" rtlCol="0">
            <a:spAutoFit/>
          </a:bodyPr>
          <a:lstStyle/>
          <a:p>
            <a:r>
              <a:rPr lang="en-IN" sz="2800" b="1" u="sng" dirty="0">
                <a:solidFill>
                  <a:schemeClr val="bg1"/>
                </a:solidFill>
              </a:rPr>
              <a:t>Tabular representation  Of The Survey </a:t>
            </a:r>
          </a:p>
        </p:txBody>
      </p:sp>
      <p:pic>
        <p:nvPicPr>
          <p:cNvPr id="3" name="Picture 2">
            <a:extLst>
              <a:ext uri="{FF2B5EF4-FFF2-40B4-BE49-F238E27FC236}">
                <a16:creationId xmlns:a16="http://schemas.microsoft.com/office/drawing/2014/main" id="{3E756FF4-5F83-D6AC-4CEF-6EE6454E4043}"/>
              </a:ext>
            </a:extLst>
          </p:cNvPr>
          <p:cNvPicPr>
            <a:picLocks noChangeAspect="1"/>
          </p:cNvPicPr>
          <p:nvPr/>
        </p:nvPicPr>
        <p:blipFill>
          <a:blip r:embed="rId3"/>
          <a:stretch>
            <a:fillRect/>
          </a:stretch>
        </p:blipFill>
        <p:spPr>
          <a:xfrm>
            <a:off x="0" y="1548622"/>
            <a:ext cx="9144000" cy="3287537"/>
          </a:xfrm>
          <a:prstGeom prst="rect">
            <a:avLst/>
          </a:prstGeom>
        </p:spPr>
      </p:pic>
    </p:spTree>
    <p:extLst>
      <p:ext uri="{BB962C8B-B14F-4D97-AF65-F5344CB8AC3E}">
        <p14:creationId xmlns:p14="http://schemas.microsoft.com/office/powerpoint/2010/main" val="210502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57048E-202F-A9CF-1E65-3C7349619DF5}"/>
              </a:ext>
            </a:extLst>
          </p:cNvPr>
          <p:cNvPicPr>
            <a:picLocks noChangeAspect="1"/>
          </p:cNvPicPr>
          <p:nvPr/>
        </p:nvPicPr>
        <p:blipFill>
          <a:blip r:embed="rId2"/>
          <a:stretch>
            <a:fillRect/>
          </a:stretch>
        </p:blipFill>
        <p:spPr>
          <a:xfrm>
            <a:off x="-9740" y="-72329"/>
            <a:ext cx="9153740" cy="6930329"/>
          </a:xfrm>
          <a:prstGeom prst="rect">
            <a:avLst/>
          </a:prstGeom>
        </p:spPr>
      </p:pic>
      <p:sp>
        <p:nvSpPr>
          <p:cNvPr id="3" name="Title 2">
            <a:extLst>
              <a:ext uri="{FF2B5EF4-FFF2-40B4-BE49-F238E27FC236}">
                <a16:creationId xmlns:a16="http://schemas.microsoft.com/office/drawing/2014/main" id="{D920FA8D-207B-E841-3993-B99FB766FCCD}"/>
              </a:ext>
            </a:extLst>
          </p:cNvPr>
          <p:cNvSpPr>
            <a:spLocks noGrp="1"/>
          </p:cNvSpPr>
          <p:nvPr>
            <p:ph type="title"/>
          </p:nvPr>
        </p:nvSpPr>
        <p:spPr/>
        <p:txBody>
          <a:bodyPr/>
          <a:lstStyle/>
          <a:p>
            <a:r>
              <a:rPr lang="en-IN" sz="2800" b="1" dirty="0">
                <a:solidFill>
                  <a:schemeClr val="bg1"/>
                </a:solidFill>
                <a:latin typeface="+mn-lt"/>
              </a:rPr>
              <a:t>OBSERVATION AND RESULT:</a:t>
            </a:r>
          </a:p>
        </p:txBody>
      </p:sp>
      <p:sp>
        <p:nvSpPr>
          <p:cNvPr id="4" name="Content Placeholder 3">
            <a:extLst>
              <a:ext uri="{FF2B5EF4-FFF2-40B4-BE49-F238E27FC236}">
                <a16:creationId xmlns:a16="http://schemas.microsoft.com/office/drawing/2014/main" id="{3157C91B-E96B-89A0-94C2-DCC438A33359}"/>
              </a:ext>
            </a:extLst>
          </p:cNvPr>
          <p:cNvSpPr>
            <a:spLocks noGrp="1"/>
          </p:cNvSpPr>
          <p:nvPr>
            <p:ph idx="1"/>
          </p:nvPr>
        </p:nvSpPr>
        <p:spPr/>
        <p:txBody>
          <a:bodyPr>
            <a:normAutofit/>
          </a:bodyPr>
          <a:lstStyle/>
          <a:p>
            <a:pPr marL="0" indent="0" algn="just">
              <a:buNone/>
            </a:pPr>
            <a:r>
              <a:rPr lang="en-IN" sz="2400" b="1" dirty="0">
                <a:solidFill>
                  <a:schemeClr val="bg1"/>
                </a:solidFill>
              </a:rPr>
              <a:t>The above conducted survey shows that the Management that is carried by the Hospital</a:t>
            </a:r>
            <a:r>
              <a:rPr lang="en-IN" dirty="0">
                <a:solidFill>
                  <a:schemeClr val="bg1"/>
                </a:solidFill>
              </a:rPr>
              <a:t>:</a:t>
            </a:r>
          </a:p>
          <a:p>
            <a:pPr algn="just">
              <a:lnSpc>
                <a:spcPct val="150000"/>
              </a:lnSpc>
            </a:pPr>
            <a:r>
              <a:rPr lang="en-IN" sz="2000" b="1" dirty="0">
                <a:solidFill>
                  <a:schemeClr val="bg1"/>
                </a:solidFill>
              </a:rPr>
              <a:t>It shows that the admission was effective and friendly</a:t>
            </a:r>
          </a:p>
          <a:p>
            <a:pPr algn="just">
              <a:lnSpc>
                <a:spcPct val="150000"/>
              </a:lnSpc>
            </a:pPr>
            <a:r>
              <a:rPr lang="en-IN" sz="2000" b="1" dirty="0">
                <a:solidFill>
                  <a:schemeClr val="bg1"/>
                </a:solidFill>
              </a:rPr>
              <a:t>It shows that during the hospital stay the nurses were friendly with the patients and the rooms were quiet at night</a:t>
            </a:r>
          </a:p>
          <a:p>
            <a:pPr algn="just">
              <a:lnSpc>
                <a:spcPct val="150000"/>
              </a:lnSpc>
            </a:pPr>
            <a:r>
              <a:rPr lang="en-IN" sz="2000" b="1" dirty="0">
                <a:solidFill>
                  <a:schemeClr val="bg1"/>
                </a:solidFill>
              </a:rPr>
              <a:t>It shows  that the phone calls are answered promptly by our staff</a:t>
            </a:r>
          </a:p>
          <a:p>
            <a:pPr algn="just">
              <a:lnSpc>
                <a:spcPct val="150000"/>
              </a:lnSpc>
            </a:pPr>
            <a:r>
              <a:rPr lang="en-IN" sz="2000" b="1" dirty="0">
                <a:solidFill>
                  <a:schemeClr val="bg1"/>
                </a:solidFill>
              </a:rPr>
              <a:t>  It shows that our patients overall experience is good in our hospital.</a:t>
            </a:r>
          </a:p>
        </p:txBody>
      </p:sp>
    </p:spTree>
    <p:extLst>
      <p:ext uri="{BB962C8B-B14F-4D97-AF65-F5344CB8AC3E}">
        <p14:creationId xmlns:p14="http://schemas.microsoft.com/office/powerpoint/2010/main" val="3232565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C7F15-D400-82B8-BE25-76AAB39E0A41}"/>
              </a:ext>
            </a:extLst>
          </p:cNvPr>
          <p:cNvPicPr>
            <a:picLocks noChangeAspect="1"/>
          </p:cNvPicPr>
          <p:nvPr/>
        </p:nvPicPr>
        <p:blipFill>
          <a:blip r:embed="rId2"/>
          <a:stretch>
            <a:fillRect/>
          </a:stretch>
        </p:blipFill>
        <p:spPr>
          <a:xfrm>
            <a:off x="0" y="-135699"/>
            <a:ext cx="9144000" cy="6993699"/>
          </a:xfrm>
          <a:prstGeom prst="rect">
            <a:avLst/>
          </a:prstGeom>
        </p:spPr>
      </p:pic>
      <p:sp>
        <p:nvSpPr>
          <p:cNvPr id="5" name="Title 4">
            <a:extLst>
              <a:ext uri="{FF2B5EF4-FFF2-40B4-BE49-F238E27FC236}">
                <a16:creationId xmlns:a16="http://schemas.microsoft.com/office/drawing/2014/main" id="{D22C9EFA-1D92-D164-9B54-69AC08C22106}"/>
              </a:ext>
            </a:extLst>
          </p:cNvPr>
          <p:cNvSpPr>
            <a:spLocks noGrp="1"/>
          </p:cNvSpPr>
          <p:nvPr>
            <p:ph type="title"/>
          </p:nvPr>
        </p:nvSpPr>
        <p:spPr/>
        <p:txBody>
          <a:bodyPr>
            <a:normAutofit/>
          </a:bodyPr>
          <a:lstStyle/>
          <a:p>
            <a:r>
              <a:rPr lang="en-IN" sz="2800" b="1" dirty="0">
                <a:solidFill>
                  <a:schemeClr val="bg1"/>
                </a:solidFill>
                <a:latin typeface="+mn-lt"/>
              </a:rPr>
              <a:t>CONCLUSION:</a:t>
            </a:r>
          </a:p>
        </p:txBody>
      </p:sp>
      <p:sp>
        <p:nvSpPr>
          <p:cNvPr id="6" name="Content Placeholder 5">
            <a:extLst>
              <a:ext uri="{FF2B5EF4-FFF2-40B4-BE49-F238E27FC236}">
                <a16:creationId xmlns:a16="http://schemas.microsoft.com/office/drawing/2014/main" id="{4165E361-ADBA-182D-FC5D-87867DC5D484}"/>
              </a:ext>
            </a:extLst>
          </p:cNvPr>
          <p:cNvSpPr>
            <a:spLocks noGrp="1"/>
          </p:cNvSpPr>
          <p:nvPr>
            <p:ph idx="1"/>
          </p:nvPr>
        </p:nvSpPr>
        <p:spPr>
          <a:xfrm>
            <a:off x="464024" y="1514901"/>
            <a:ext cx="8051326" cy="4662062"/>
          </a:xfrm>
        </p:spPr>
        <p:txBody>
          <a:bodyPr>
            <a:normAutofit/>
          </a:bodyPr>
          <a:lstStyle/>
          <a:p>
            <a:pPr marL="0" indent="0" algn="just">
              <a:lnSpc>
                <a:spcPct val="150000"/>
              </a:lnSpc>
              <a:buNone/>
            </a:pPr>
            <a:r>
              <a:rPr lang="en-US" sz="2000" b="1" dirty="0">
                <a:solidFill>
                  <a:schemeClr val="bg1"/>
                </a:solidFill>
              </a:rPr>
              <a:t>The conclusion of this project is the Hospital Management System is essential for maintaining detail about the Doctor, Patient, Hospital staff etc. we understand that by using of Hospital Management System project the work became very easy and we save lot of time. Hospital administrators would be able to significantly improve the operational control and thus streamline operations. This would enable to improve the response time to the demands of patient care because it automates the process of collecting, collating and retrieving patient information. Accounting sometimes becomes awfully pathetic and complex. This product will eliminate any such complexity.</a:t>
            </a:r>
            <a:endParaRPr lang="en-IN" sz="2000" b="1" dirty="0">
              <a:solidFill>
                <a:schemeClr val="bg1"/>
              </a:solidFill>
            </a:endParaRPr>
          </a:p>
        </p:txBody>
      </p:sp>
    </p:spTree>
    <p:extLst>
      <p:ext uri="{BB962C8B-B14F-4D97-AF65-F5344CB8AC3E}">
        <p14:creationId xmlns:p14="http://schemas.microsoft.com/office/powerpoint/2010/main" val="2755828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4334C7-ED0C-2E8F-9D4C-55D6963B8C2D}"/>
              </a:ext>
            </a:extLst>
          </p:cNvPr>
          <p:cNvPicPr>
            <a:picLocks noChangeAspect="1"/>
          </p:cNvPicPr>
          <p:nvPr/>
        </p:nvPicPr>
        <p:blipFill>
          <a:blip r:embed="rId2"/>
          <a:stretch>
            <a:fillRect/>
          </a:stretch>
        </p:blipFill>
        <p:spPr>
          <a:xfrm>
            <a:off x="-1152" y="-76064"/>
            <a:ext cx="9145152" cy="6934064"/>
          </a:xfrm>
          <a:prstGeom prst="rect">
            <a:avLst/>
          </a:prstGeom>
        </p:spPr>
      </p:pic>
      <p:sp>
        <p:nvSpPr>
          <p:cNvPr id="5" name="Title 4">
            <a:extLst>
              <a:ext uri="{FF2B5EF4-FFF2-40B4-BE49-F238E27FC236}">
                <a16:creationId xmlns:a16="http://schemas.microsoft.com/office/drawing/2014/main" id="{FC06A889-38B2-5229-D845-72F41E632B3B}"/>
              </a:ext>
            </a:extLst>
          </p:cNvPr>
          <p:cNvSpPr>
            <a:spLocks noGrp="1"/>
          </p:cNvSpPr>
          <p:nvPr>
            <p:ph type="title"/>
          </p:nvPr>
        </p:nvSpPr>
        <p:spPr/>
        <p:txBody>
          <a:bodyPr>
            <a:normAutofit/>
          </a:bodyPr>
          <a:lstStyle/>
          <a:p>
            <a:r>
              <a:rPr lang="en-IN" sz="2800" b="1" dirty="0">
                <a:solidFill>
                  <a:schemeClr val="bg1"/>
                </a:solidFill>
                <a:latin typeface="+mn-lt"/>
              </a:rPr>
              <a:t>REFERENCES: </a:t>
            </a:r>
          </a:p>
        </p:txBody>
      </p:sp>
      <p:sp>
        <p:nvSpPr>
          <p:cNvPr id="6" name="Content Placeholder 5">
            <a:extLst>
              <a:ext uri="{FF2B5EF4-FFF2-40B4-BE49-F238E27FC236}">
                <a16:creationId xmlns:a16="http://schemas.microsoft.com/office/drawing/2014/main" id="{912F8090-3A2F-0E5A-EF4B-D8E620C1CD5D}"/>
              </a:ext>
            </a:extLst>
          </p:cNvPr>
          <p:cNvSpPr>
            <a:spLocks noGrp="1"/>
          </p:cNvSpPr>
          <p:nvPr>
            <p:ph idx="1"/>
          </p:nvPr>
        </p:nvSpPr>
        <p:spPr>
          <a:xfrm>
            <a:off x="628650" y="1351129"/>
            <a:ext cx="7886700" cy="5141746"/>
          </a:xfrm>
        </p:spPr>
        <p:txBody>
          <a:bodyPr>
            <a:noAutofit/>
          </a:bodyPr>
          <a:lstStyle/>
          <a:p>
            <a:pPr marL="0" indent="0" algn="just">
              <a:lnSpc>
                <a:spcPct val="150000"/>
              </a:lnSpc>
              <a:buNone/>
            </a:pPr>
            <a:r>
              <a:rPr lang="en-IN" sz="2000" b="1" dirty="0">
                <a:solidFill>
                  <a:schemeClr val="bg1"/>
                </a:solidFill>
              </a:rPr>
              <a:t>[1] Herbert Scheldt, Java Complete Reference, Fifth Edition, Tata McGraw Hill Edition.</a:t>
            </a:r>
          </a:p>
          <a:p>
            <a:pPr marL="0" indent="0" algn="just">
              <a:lnSpc>
                <a:spcPct val="150000"/>
              </a:lnSpc>
              <a:buNone/>
            </a:pPr>
            <a:r>
              <a:rPr lang="en-IN" sz="2000" b="1" dirty="0">
                <a:solidFill>
                  <a:schemeClr val="bg1"/>
                </a:solidFill>
              </a:rPr>
              <a:t> [2] Phil Hanna, </a:t>
            </a:r>
            <a:r>
              <a:rPr lang="en-IN" sz="2000" b="1" dirty="0" err="1">
                <a:solidFill>
                  <a:schemeClr val="bg1"/>
                </a:solidFill>
              </a:rPr>
              <a:t>JSP</a:t>
            </a:r>
            <a:r>
              <a:rPr lang="en-IN" sz="2000" b="1" dirty="0">
                <a:solidFill>
                  <a:schemeClr val="bg1"/>
                </a:solidFill>
              </a:rPr>
              <a:t> 2.0: The Complete Reference, Tata McGraw Hill Edition.</a:t>
            </a:r>
          </a:p>
          <a:p>
            <a:pPr marL="0" indent="0" algn="just">
              <a:lnSpc>
                <a:spcPct val="150000"/>
              </a:lnSpc>
              <a:buNone/>
            </a:pPr>
            <a:r>
              <a:rPr lang="en-IN" sz="2000" b="1" dirty="0">
                <a:solidFill>
                  <a:schemeClr val="bg1"/>
                </a:solidFill>
              </a:rPr>
              <a:t> [3] </a:t>
            </a:r>
            <a:r>
              <a:rPr lang="en-IN" sz="2000" b="1" dirty="0" err="1">
                <a:solidFill>
                  <a:schemeClr val="bg1"/>
                </a:solidFill>
              </a:rPr>
              <a:t>Elmarsi</a:t>
            </a:r>
            <a:r>
              <a:rPr lang="en-IN" sz="2000" b="1" dirty="0">
                <a:solidFill>
                  <a:schemeClr val="bg1"/>
                </a:solidFill>
              </a:rPr>
              <a:t> and </a:t>
            </a:r>
            <a:r>
              <a:rPr lang="en-IN" sz="2000" b="1" dirty="0" err="1">
                <a:solidFill>
                  <a:schemeClr val="bg1"/>
                </a:solidFill>
              </a:rPr>
              <a:t>Navathe</a:t>
            </a:r>
            <a:r>
              <a:rPr lang="en-IN" sz="2000" b="1" dirty="0">
                <a:solidFill>
                  <a:schemeClr val="bg1"/>
                </a:solidFill>
              </a:rPr>
              <a:t>, Fundamentals of Database System (Third Edition), </a:t>
            </a:r>
            <a:r>
              <a:rPr lang="en-IN" sz="2000" b="1" dirty="0" err="1">
                <a:solidFill>
                  <a:schemeClr val="bg1"/>
                </a:solidFill>
              </a:rPr>
              <a:t>Addision</a:t>
            </a:r>
            <a:r>
              <a:rPr lang="en-IN" sz="2000" b="1" dirty="0">
                <a:solidFill>
                  <a:schemeClr val="bg1"/>
                </a:solidFill>
              </a:rPr>
              <a:t> Wesley.</a:t>
            </a:r>
          </a:p>
          <a:p>
            <a:pPr marL="0" indent="0" algn="just">
              <a:lnSpc>
                <a:spcPct val="150000"/>
              </a:lnSpc>
              <a:buNone/>
            </a:pPr>
            <a:r>
              <a:rPr lang="en-IN" sz="2000" b="1" dirty="0">
                <a:solidFill>
                  <a:schemeClr val="bg1"/>
                </a:solidFill>
              </a:rPr>
              <a:t> [4] Ian Somerville, Software Engineering, Third Edition, Pearson Education</a:t>
            </a:r>
          </a:p>
          <a:p>
            <a:pPr marL="0" indent="0" algn="just">
              <a:lnSpc>
                <a:spcPct val="150000"/>
              </a:lnSpc>
              <a:buNone/>
            </a:pPr>
            <a:r>
              <a:rPr lang="en-IN" sz="2000" b="1" dirty="0">
                <a:solidFill>
                  <a:schemeClr val="bg1"/>
                </a:solidFill>
              </a:rPr>
              <a:t> [5] Ali </a:t>
            </a:r>
            <a:r>
              <a:rPr lang="en-IN" sz="2000" b="1" dirty="0" err="1">
                <a:solidFill>
                  <a:schemeClr val="bg1"/>
                </a:solidFill>
              </a:rPr>
              <a:t>Bahrami</a:t>
            </a:r>
            <a:r>
              <a:rPr lang="en-IN" sz="2000" b="1" dirty="0">
                <a:solidFill>
                  <a:schemeClr val="bg1"/>
                </a:solidFill>
              </a:rPr>
              <a:t>, Object-Oriented System Development, Third Edition, Tata McGraw Hill Edition. </a:t>
            </a:r>
          </a:p>
        </p:txBody>
      </p:sp>
    </p:spTree>
    <p:extLst>
      <p:ext uri="{BB962C8B-B14F-4D97-AF65-F5344CB8AC3E}">
        <p14:creationId xmlns:p14="http://schemas.microsoft.com/office/powerpoint/2010/main" val="418516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4" name="TextBox 1048583"/>
          <p:cNvSpPr txBox="1"/>
          <p:nvPr/>
        </p:nvSpPr>
        <p:spPr>
          <a:xfrm>
            <a:off x="519793" y="2559525"/>
            <a:ext cx="5368136" cy="2491740"/>
          </a:xfrm>
          <a:prstGeom prst="rect">
            <a:avLst/>
          </a:prstGeom>
        </p:spPr>
        <p:txBody>
          <a:bodyPr wrap="square" rtlCol="0">
            <a:spAutoFit/>
          </a:bodyPr>
          <a:lstStyle/>
          <a:p>
            <a:pPr algn="ctr"/>
            <a:r>
              <a:rPr lang="en-US" sz="5400" b="1">
                <a:solidFill>
                  <a:srgbClr val="000000"/>
                </a:solidFill>
              </a:rPr>
              <a:t>HOSPITAL MANAGEMENT SYSTEM </a:t>
            </a:r>
            <a:endParaRPr lang="en-US" sz="2800" b="1">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5" name="TextBox 1048584"/>
          <p:cNvSpPr txBox="1"/>
          <p:nvPr/>
        </p:nvSpPr>
        <p:spPr>
          <a:xfrm>
            <a:off x="12680" y="322729"/>
            <a:ext cx="8953899" cy="4630498"/>
          </a:xfrm>
          <a:prstGeom prst="rect">
            <a:avLst/>
          </a:prstGeom>
        </p:spPr>
        <p:txBody>
          <a:bodyPr wrap="square" rtlCol="0">
            <a:spAutoFit/>
          </a:bodyPr>
          <a:lstStyle/>
          <a:p>
            <a:pPr algn="just"/>
            <a:r>
              <a:rPr lang="en-US" sz="2800" b="1" dirty="0">
                <a:solidFill>
                  <a:srgbClr val="FFFFFF"/>
                </a:solidFill>
              </a:rPr>
              <a:t>ABSTRACT : </a:t>
            </a:r>
          </a:p>
          <a:p>
            <a:pPr marL="342900" indent="-342900" algn="just">
              <a:lnSpc>
                <a:spcPct val="150000"/>
              </a:lnSpc>
              <a:buFont typeface="Arial" panose="020B0604020202020204" pitchFamily="34" charset="0"/>
              <a:buChar char="•"/>
            </a:pPr>
            <a:r>
              <a:rPr lang="en-US" sz="2000" b="1" dirty="0">
                <a:solidFill>
                  <a:srgbClr val="FFFFFF"/>
                </a:solidFill>
              </a:rPr>
              <a:t>Hospital Management System is an organized computerized system designed and programmed to deal with day-to-day operations and management of hospital activities. </a:t>
            </a:r>
          </a:p>
          <a:p>
            <a:pPr marL="342900" indent="-342900" algn="just">
              <a:lnSpc>
                <a:spcPct val="150000"/>
              </a:lnSpc>
              <a:buFont typeface="Arial" panose="020B0604020202020204" pitchFamily="34" charset="0"/>
              <a:buChar char="•"/>
            </a:pPr>
            <a:r>
              <a:rPr lang="en-US" sz="2000" b="1" dirty="0">
                <a:solidFill>
                  <a:srgbClr val="FFFFFF"/>
                </a:solidFill>
              </a:rPr>
              <a:t>The program can look after inpatients, outpatients, records, database treatments, status illness, billings in the pharmacy, and labs. </a:t>
            </a:r>
          </a:p>
          <a:p>
            <a:pPr marL="342900" indent="-342900" algn="just">
              <a:lnSpc>
                <a:spcPct val="150000"/>
              </a:lnSpc>
              <a:buFont typeface="Arial" panose="020B0604020202020204" pitchFamily="34" charset="0"/>
              <a:buChar char="•"/>
            </a:pPr>
            <a:r>
              <a:rPr lang="en-US" sz="2000" b="1" dirty="0">
                <a:solidFill>
                  <a:srgbClr val="FFFFFF"/>
                </a:solidFill>
              </a:rPr>
              <a:t>It also maintains hospital information such as ward id, doctors in charge, and department administering. </a:t>
            </a:r>
          </a:p>
          <a:p>
            <a:pPr marL="342900" indent="-342900" algn="just">
              <a:lnSpc>
                <a:spcPct val="150000"/>
              </a:lnSpc>
              <a:buFont typeface="Arial" panose="020B0604020202020204" pitchFamily="34" charset="0"/>
              <a:buChar char="•"/>
            </a:pPr>
            <a:r>
              <a:rPr lang="en-US" sz="2000" b="1" dirty="0">
                <a:solidFill>
                  <a:srgbClr val="FFFFFF"/>
                </a:solidFill>
              </a:rPr>
              <a:t>In this project, we are going to provide the extra facility to store the report in the database and make it available from anywhere in the world</a:t>
            </a:r>
            <a:endParaRPr lang="en-US" sz="20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6" name="TextBox 1048585"/>
          <p:cNvSpPr txBox="1"/>
          <p:nvPr/>
        </p:nvSpPr>
        <p:spPr>
          <a:xfrm>
            <a:off x="0" y="190421"/>
            <a:ext cx="9144000" cy="6477158"/>
          </a:xfrm>
          <a:prstGeom prst="rect">
            <a:avLst/>
          </a:prstGeom>
        </p:spPr>
        <p:txBody>
          <a:bodyPr wrap="square" rtlCol="0">
            <a:spAutoFit/>
          </a:bodyPr>
          <a:lstStyle/>
          <a:p>
            <a:r>
              <a:rPr lang="en-US" sz="2800" b="1" dirty="0">
                <a:solidFill>
                  <a:srgbClr val="FFFFFF"/>
                </a:solidFill>
              </a:rPr>
              <a:t>INTRODUCTION :</a:t>
            </a:r>
          </a:p>
          <a:p>
            <a:pPr marL="342900" indent="-342900" algn="just">
              <a:lnSpc>
                <a:spcPct val="150000"/>
              </a:lnSpc>
              <a:buFont typeface="Arial" panose="020B0604020202020204" pitchFamily="34" charset="0"/>
              <a:buChar char="•"/>
            </a:pPr>
            <a:r>
              <a:rPr lang="en-US" sz="2000" b="1" dirty="0">
                <a:solidFill>
                  <a:srgbClr val="FFFFFF"/>
                </a:solidFill>
              </a:rPr>
              <a:t>The project Hospital Management system includes registration of patients, storing their details into the system, and also computerized billing in the pharmacy, and labs.</a:t>
            </a:r>
          </a:p>
          <a:p>
            <a:pPr marL="342900" indent="-342900" algn="just">
              <a:lnSpc>
                <a:spcPct val="150000"/>
              </a:lnSpc>
              <a:buFont typeface="Arial" panose="020B0604020202020204" pitchFamily="34" charset="0"/>
              <a:buChar char="•"/>
            </a:pPr>
            <a:r>
              <a:rPr lang="en-US" sz="2000" b="1" dirty="0">
                <a:solidFill>
                  <a:srgbClr val="FFFFFF"/>
                </a:solidFill>
              </a:rPr>
              <a:t> The software has the facility to give a unique id for every patient and stores the details of every patient and the staff automatically. </a:t>
            </a:r>
          </a:p>
          <a:p>
            <a:pPr marL="342900" indent="-342900" algn="just">
              <a:lnSpc>
                <a:spcPct val="150000"/>
              </a:lnSpc>
              <a:buFont typeface="Arial" panose="020B0604020202020204" pitchFamily="34" charset="0"/>
              <a:buChar char="•"/>
            </a:pPr>
            <a:r>
              <a:rPr lang="en-US" sz="2000" b="1" dirty="0">
                <a:solidFill>
                  <a:srgbClr val="FFFFFF"/>
                </a:solidFill>
              </a:rPr>
              <a:t>It includes a search facility to know the current status of each room.</a:t>
            </a:r>
          </a:p>
          <a:p>
            <a:pPr marL="342900" indent="-342900" algn="just">
              <a:lnSpc>
                <a:spcPct val="150000"/>
              </a:lnSpc>
              <a:buFont typeface="Arial" panose="020B0604020202020204" pitchFamily="34" charset="0"/>
              <a:buChar char="•"/>
            </a:pPr>
            <a:r>
              <a:rPr lang="en-US" sz="2000" b="1" dirty="0">
                <a:solidFill>
                  <a:srgbClr val="FFFFFF"/>
                </a:solidFill>
              </a:rPr>
              <a:t> Users can search the availability of a doctor and the details of a patient using the id</a:t>
            </a:r>
          </a:p>
          <a:p>
            <a:pPr marL="342900" indent="-342900" algn="just">
              <a:lnSpc>
                <a:spcPct val="150000"/>
              </a:lnSpc>
              <a:buFont typeface="Arial" panose="020B0604020202020204" pitchFamily="34" charset="0"/>
              <a:buChar char="•"/>
            </a:pPr>
            <a:r>
              <a:rPr lang="en-US" sz="2000" b="1" dirty="0">
                <a:solidFill>
                  <a:srgbClr val="FFFFFF"/>
                </a:solidFill>
              </a:rPr>
              <a:t>The Hospital Management System can be entered using a username and password.</a:t>
            </a:r>
          </a:p>
          <a:p>
            <a:pPr marL="342900" indent="-342900" algn="just">
              <a:lnSpc>
                <a:spcPct val="150000"/>
              </a:lnSpc>
              <a:buFont typeface="Arial" panose="020B0604020202020204" pitchFamily="34" charset="0"/>
              <a:buChar char="•"/>
            </a:pPr>
            <a:r>
              <a:rPr lang="en-US" sz="2000" b="1" dirty="0">
                <a:solidFill>
                  <a:srgbClr val="FFFFFF"/>
                </a:solidFill>
              </a:rPr>
              <a:t> It is accessible either by an administrator or </a:t>
            </a:r>
            <a:r>
              <a:rPr lang="en-US" sz="2000" b="1" dirty="0" err="1">
                <a:solidFill>
                  <a:srgbClr val="FFFFFF"/>
                </a:solidFill>
              </a:rPr>
              <a:t>receptionist.Only</a:t>
            </a:r>
            <a:r>
              <a:rPr lang="en-US" sz="2000" b="1" dirty="0">
                <a:solidFill>
                  <a:srgbClr val="FFFFFF"/>
                </a:solidFill>
              </a:rPr>
              <a:t> they can add data into the database. </a:t>
            </a:r>
          </a:p>
          <a:p>
            <a:pPr algn="just">
              <a:lnSpc>
                <a:spcPct val="150000"/>
              </a:lnSpc>
            </a:pPr>
            <a:endParaRPr lang="en-US" sz="20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587" name="TextBox 1048586"/>
          <p:cNvSpPr txBox="1"/>
          <p:nvPr/>
        </p:nvSpPr>
        <p:spPr>
          <a:xfrm>
            <a:off x="207127" y="0"/>
            <a:ext cx="8774386" cy="1815882"/>
          </a:xfrm>
          <a:prstGeom prst="rect">
            <a:avLst/>
          </a:prstGeom>
        </p:spPr>
        <p:txBody>
          <a:bodyPr wrap="square" rtlCol="0">
            <a:spAutoFit/>
          </a:bodyPr>
          <a:lstStyle/>
          <a:p>
            <a:r>
              <a:rPr lang="en-US" sz="2800" b="1" dirty="0">
                <a:solidFill>
                  <a:srgbClr val="FFFFFF"/>
                </a:solidFill>
              </a:rPr>
              <a:t>LITERATURE REVIEW 1 :</a:t>
            </a:r>
          </a:p>
          <a:p>
            <a:r>
              <a:rPr lang="en-US" sz="2800" b="1" dirty="0">
                <a:solidFill>
                  <a:srgbClr val="FFFFFF"/>
                </a:solidFill>
              </a:rPr>
              <a:t>International Journal For Research In Engineering Application &amp; Management (</a:t>
            </a:r>
            <a:r>
              <a:rPr lang="en-US" sz="2800" b="1" dirty="0" err="1">
                <a:solidFill>
                  <a:srgbClr val="FFFFFF"/>
                </a:solidFill>
              </a:rPr>
              <a:t>IJREAM</a:t>
            </a:r>
            <a:r>
              <a:rPr lang="en-US" sz="2800" b="1" dirty="0">
                <a:solidFill>
                  <a:srgbClr val="FFFFFF"/>
                </a:solidFill>
              </a:rPr>
              <a:t>)</a:t>
            </a:r>
          </a:p>
          <a:p>
            <a:r>
              <a:rPr lang="en-US" sz="2800" b="1" dirty="0">
                <a:solidFill>
                  <a:srgbClr val="FFFFFF"/>
                </a:solidFill>
              </a:rPr>
              <a:t>ISSN : 2494-9150 Vol-01, Issue 11, FEB 2016</a:t>
            </a:r>
          </a:p>
        </p:txBody>
      </p:sp>
      <p:sp>
        <p:nvSpPr>
          <p:cNvPr id="3" name="TextBox 2">
            <a:extLst>
              <a:ext uri="{FF2B5EF4-FFF2-40B4-BE49-F238E27FC236}">
                <a16:creationId xmlns:a16="http://schemas.microsoft.com/office/drawing/2014/main" id="{5163D33D-D797-95DF-FB9A-38AECFD0690C}"/>
              </a:ext>
            </a:extLst>
          </p:cNvPr>
          <p:cNvSpPr txBox="1"/>
          <p:nvPr/>
        </p:nvSpPr>
        <p:spPr>
          <a:xfrm>
            <a:off x="0" y="2115404"/>
            <a:ext cx="9063318" cy="4199611"/>
          </a:xfrm>
          <a:prstGeom prst="rect">
            <a:avLst/>
          </a:prstGeom>
          <a:noFill/>
        </p:spPr>
        <p:txBody>
          <a:bodyPr wrap="square">
            <a:spAutoFit/>
          </a:bodyPr>
          <a:lstStyle/>
          <a:p>
            <a:pPr algn="just">
              <a:lnSpc>
                <a:spcPct val="150000"/>
              </a:lnSpc>
            </a:pPr>
            <a:r>
              <a:rPr lang="en-US" sz="2000" b="1" dirty="0">
                <a:solidFill>
                  <a:schemeClr val="bg1"/>
                </a:solidFill>
              </a:rPr>
              <a:t>One of the major challenges existing hospital management systems face is around operational efficiency and wait times between different processes, departments and persons. This paper highlights such limitations of existing systems and proposes a RFID(Radio Frequency ID) and wireless sensor based , location and information management framework that facilitates real time tracking of hospital assets, personnel and patients as they move through pre-set procedures as part of daily activities of the hospitals. The system covers the visual simulation and providing ability to </a:t>
            </a:r>
            <a:r>
              <a:rPr lang="en-US" sz="2000" b="1" dirty="0" err="1">
                <a:solidFill>
                  <a:schemeClr val="bg1"/>
                </a:solidFill>
              </a:rPr>
              <a:t>analyse</a:t>
            </a:r>
            <a:r>
              <a:rPr lang="en-US" sz="2000" b="1" dirty="0">
                <a:solidFill>
                  <a:schemeClr val="bg1"/>
                </a:solidFill>
              </a:rPr>
              <a:t> the ongoing operations so they can be corrected to achieve increased process efficiency and service levels.</a:t>
            </a:r>
            <a:r>
              <a:rPr lang="en-US" sz="2000" dirty="0"/>
              <a:t> </a:t>
            </a:r>
            <a:endParaRPr lang="en-IN" sz="20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F342FB-E18F-DCF5-4EED-7DC7F3BBECDB}"/>
              </a:ext>
            </a:extLst>
          </p:cNvPr>
          <p:cNvSpPr txBox="1"/>
          <p:nvPr/>
        </p:nvSpPr>
        <p:spPr>
          <a:xfrm>
            <a:off x="0" y="0"/>
            <a:ext cx="9144000" cy="5923160"/>
          </a:xfrm>
          <a:prstGeom prst="rect">
            <a:avLst/>
          </a:prstGeom>
          <a:noFill/>
        </p:spPr>
        <p:txBody>
          <a:bodyPr wrap="square">
            <a:spAutoFit/>
          </a:bodyPr>
          <a:lstStyle/>
          <a:p>
            <a:pPr algn="just"/>
            <a:r>
              <a:rPr lang="en-IN" sz="2800" b="1" dirty="0">
                <a:solidFill>
                  <a:schemeClr val="bg1"/>
                </a:solidFill>
              </a:rPr>
              <a:t>LITERATURE REVIEW  2 : </a:t>
            </a:r>
            <a:endParaRPr lang="en-US" sz="2800" b="1" dirty="0">
              <a:solidFill>
                <a:schemeClr val="bg1"/>
              </a:solidFill>
            </a:endParaRPr>
          </a:p>
          <a:p>
            <a:pPr algn="just"/>
            <a:r>
              <a:rPr lang="en-US" sz="2800" b="1" dirty="0">
                <a:solidFill>
                  <a:schemeClr val="bg1"/>
                </a:solidFill>
              </a:rPr>
              <a:t>International Journal Of Advanced Research In Computer And Communication Engineering Iso 3297:2007 Certified Vol. 6, Issue 1, January 2017</a:t>
            </a:r>
          </a:p>
          <a:p>
            <a:pPr algn="just">
              <a:lnSpc>
                <a:spcPct val="150000"/>
              </a:lnSpc>
            </a:pPr>
            <a:r>
              <a:rPr lang="en-US" sz="2000" b="1" dirty="0">
                <a:solidFill>
                  <a:schemeClr val="bg1"/>
                </a:solidFill>
              </a:rPr>
              <a:t>Generally Hospital Management Information Systems Have The Function Of Patient Are And Hospital Management . These Functions Include: Keeping Information About The Patients, Generating Bill, Maintenance Schedule Of </a:t>
            </a:r>
            <a:r>
              <a:rPr lang="en-US" sz="2000" b="1" dirty="0" err="1">
                <a:solidFill>
                  <a:schemeClr val="bg1"/>
                </a:solidFill>
              </a:rPr>
              <a:t>Equipments</a:t>
            </a:r>
            <a:r>
              <a:rPr lang="en-US" sz="2000" b="1" dirty="0">
                <a:solidFill>
                  <a:schemeClr val="bg1"/>
                </a:solidFill>
              </a:rPr>
              <a:t> In The Hospital, Recording Information Related To Diagnosis Given To Patients, Keeping Record Of The Immunization Provided To Patient, Keeping Information About Various Diseases And Drugs Available To Treat Them Etc.. Previously, All These Different Functions Are Done By Operational Cadre And Doctors Manually On Paper . With The Increase Of Demands On Health Care Services Because Of Increasing In Population Paired With Increasing Attention Over Patients' Safety.</a:t>
            </a:r>
            <a:endParaRPr lang="en-IN" sz="20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bstract Blur Hospital Corridor Defocused Medical Background Stock Image -  Image of empty, blur: 180629505">
            <a:extLst>
              <a:ext uri="{FF2B5EF4-FFF2-40B4-BE49-F238E27FC236}">
                <a16:creationId xmlns:a16="http://schemas.microsoft.com/office/drawing/2014/main" id="{65D99DEE-41FE-24B7-E8E8-E96B70932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53" y="0"/>
            <a:ext cx="927125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7E41D8-5283-EACF-F4BE-044CA57F4DA7}"/>
              </a:ext>
            </a:extLst>
          </p:cNvPr>
          <p:cNvSpPr txBox="1"/>
          <p:nvPr/>
        </p:nvSpPr>
        <p:spPr>
          <a:xfrm>
            <a:off x="121023" y="-409"/>
            <a:ext cx="8458201" cy="2554545"/>
          </a:xfrm>
          <a:prstGeom prst="rect">
            <a:avLst/>
          </a:prstGeom>
          <a:noFill/>
        </p:spPr>
        <p:txBody>
          <a:bodyPr wrap="square">
            <a:spAutoFit/>
          </a:bodyPr>
          <a:lstStyle/>
          <a:p>
            <a:pPr algn="l"/>
            <a:r>
              <a:rPr lang="en-IN" sz="2800" b="1" dirty="0">
                <a:solidFill>
                  <a:schemeClr val="bg1"/>
                </a:solidFill>
              </a:rPr>
              <a:t>LITERATURE REVIEW  3:</a:t>
            </a:r>
          </a:p>
          <a:p>
            <a:pPr algn="l"/>
            <a:r>
              <a:rPr lang="en-IN" sz="2800" b="1" dirty="0">
                <a:solidFill>
                  <a:schemeClr val="bg1"/>
                </a:solidFill>
              </a:rPr>
              <a:t>Ho</a:t>
            </a:r>
            <a:r>
              <a:rPr lang="en-IN" sz="2800" b="1" i="0" dirty="0">
                <a:solidFill>
                  <a:schemeClr val="bg1"/>
                </a:solidFill>
                <a:effectLst/>
              </a:rPr>
              <a:t>spital Management System Using Web  Technology, </a:t>
            </a:r>
          </a:p>
          <a:p>
            <a:pPr algn="l"/>
            <a:r>
              <a:rPr lang="en-IN" sz="2800" b="1" dirty="0">
                <a:solidFill>
                  <a:schemeClr val="bg1"/>
                </a:solidFill>
              </a:rPr>
              <a:t>Published : June -2020 ;</a:t>
            </a:r>
            <a:r>
              <a:rPr lang="en-IN" sz="2800" b="1" i="0" dirty="0">
                <a:solidFill>
                  <a:schemeClr val="bg1"/>
                </a:solidFill>
                <a:effectLst/>
              </a:rPr>
              <a:t>Assistant Professor ,Lakshmi ,</a:t>
            </a:r>
          </a:p>
          <a:p>
            <a:pPr algn="l"/>
            <a:r>
              <a:rPr lang="en-IN" sz="2800" b="1" i="0" dirty="0">
                <a:solidFill>
                  <a:schemeClr val="bg1"/>
                </a:solidFill>
                <a:effectLst/>
              </a:rPr>
              <a:t>Reva University, Bengaluru, India</a:t>
            </a:r>
          </a:p>
          <a:p>
            <a:pPr algn="l"/>
            <a:endParaRPr lang="en-IN" sz="2400" b="1" i="0" dirty="0">
              <a:solidFill>
                <a:schemeClr val="bg1"/>
              </a:solidFill>
              <a:effectLst/>
              <a:latin typeface="ff4"/>
            </a:endParaRPr>
          </a:p>
          <a:p>
            <a:pPr algn="l"/>
            <a:endParaRPr lang="en-IN" sz="2400" b="1" i="0" dirty="0">
              <a:solidFill>
                <a:schemeClr val="bg1"/>
              </a:solidFill>
              <a:effectLst/>
              <a:latin typeface="ff4"/>
            </a:endParaRPr>
          </a:p>
        </p:txBody>
      </p:sp>
      <p:sp>
        <p:nvSpPr>
          <p:cNvPr id="7" name="TextBox 6">
            <a:extLst>
              <a:ext uri="{FF2B5EF4-FFF2-40B4-BE49-F238E27FC236}">
                <a16:creationId xmlns:a16="http://schemas.microsoft.com/office/drawing/2014/main" id="{44E21AEA-AC9E-82D2-5EC4-D1A4AF3633E7}"/>
              </a:ext>
            </a:extLst>
          </p:cNvPr>
          <p:cNvSpPr txBox="1"/>
          <p:nvPr/>
        </p:nvSpPr>
        <p:spPr>
          <a:xfrm>
            <a:off x="1" y="1815152"/>
            <a:ext cx="8868336" cy="4199611"/>
          </a:xfrm>
          <a:prstGeom prst="rect">
            <a:avLst/>
          </a:prstGeom>
          <a:noFill/>
        </p:spPr>
        <p:txBody>
          <a:bodyPr wrap="square">
            <a:spAutoFit/>
          </a:bodyPr>
          <a:lstStyle/>
          <a:p>
            <a:pPr algn="just">
              <a:lnSpc>
                <a:spcPct val="150000"/>
              </a:lnSpc>
            </a:pPr>
            <a:r>
              <a:rPr lang="en-US" sz="2000" b="1" dirty="0">
                <a:solidFill>
                  <a:schemeClr val="bg1"/>
                </a:solidFill>
              </a:rPr>
              <a:t>The primary objective of this project is to define, implement and build a system which offers support for the hospital management, that can be fulfilled only thorough achieving the secondary objectives that will be presented next. A user is considered to be efficient when using a system if the time necessary to execute a certain task decreases with each usage. The system should be able to offer the opportunity to manage patient details, doctor’s details, schedule appointments, view prescriptions, order medicines online and make online payments. This project has focused on reducing the amount of paperwork involved and also reducing the time involved in these processes. </a:t>
            </a:r>
            <a:endParaRPr lang="en-IN" sz="2000" b="1" dirty="0">
              <a:solidFill>
                <a:schemeClr val="bg1"/>
              </a:solidFill>
            </a:endParaRPr>
          </a:p>
        </p:txBody>
      </p:sp>
    </p:spTree>
    <p:extLst>
      <p:ext uri="{BB962C8B-B14F-4D97-AF65-F5344CB8AC3E}">
        <p14:creationId xmlns:p14="http://schemas.microsoft.com/office/powerpoint/2010/main" val="175623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bstract Blur Hospital Corridor Defocused Medical Background Stock Image -  Image of empty, blur: 180629505">
            <a:extLst>
              <a:ext uri="{FF2B5EF4-FFF2-40B4-BE49-F238E27FC236}">
                <a16:creationId xmlns:a16="http://schemas.microsoft.com/office/drawing/2014/main" id="{1961D4A3-2638-E35C-94DF-13D8CAA79D1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Abstract Blur Hospital Corridor Defocused Medical Background Stock Image -  Image of empty, blur: 180629505">
            <a:extLst>
              <a:ext uri="{FF2B5EF4-FFF2-40B4-BE49-F238E27FC236}">
                <a16:creationId xmlns:a16="http://schemas.microsoft.com/office/drawing/2014/main" id="{14458873-1EA0-35ED-2CBF-3D703A7EB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78470" cy="69588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948FD8-2DDD-3DB9-8D9C-D674375D8A8B}"/>
              </a:ext>
            </a:extLst>
          </p:cNvPr>
          <p:cNvSpPr>
            <a:spLocks noGrp="1"/>
          </p:cNvSpPr>
          <p:nvPr>
            <p:ph type="title"/>
          </p:nvPr>
        </p:nvSpPr>
        <p:spPr>
          <a:xfrm>
            <a:off x="252132" y="285237"/>
            <a:ext cx="8086649" cy="1421098"/>
          </a:xfrm>
        </p:spPr>
        <p:txBody>
          <a:bodyPr>
            <a:noAutofit/>
          </a:bodyPr>
          <a:lstStyle/>
          <a:p>
            <a:r>
              <a:rPr lang="en-IN" sz="2800" b="1" dirty="0">
                <a:solidFill>
                  <a:schemeClr val="bg1"/>
                </a:solidFill>
                <a:latin typeface="+mn-lt"/>
              </a:rPr>
              <a:t>LITERATURE REVIEW 4:</a:t>
            </a:r>
            <a:br>
              <a:rPr lang="en-IN" sz="2800" b="1" dirty="0">
                <a:solidFill>
                  <a:schemeClr val="bg1"/>
                </a:solidFill>
                <a:latin typeface="+mn-lt"/>
              </a:rPr>
            </a:br>
            <a:r>
              <a:rPr lang="en-IN" sz="2800" b="1" dirty="0">
                <a:solidFill>
                  <a:schemeClr val="bg1"/>
                </a:solidFill>
                <a:latin typeface="+mn-lt"/>
              </a:rPr>
              <a:t>Hospital Management System ,Published: May 2018</a:t>
            </a:r>
            <a:br>
              <a:rPr lang="en-IN" sz="2800" b="1" dirty="0">
                <a:solidFill>
                  <a:schemeClr val="bg1"/>
                </a:solidFill>
                <a:latin typeface="+mn-lt"/>
              </a:rPr>
            </a:br>
            <a:r>
              <a:rPr lang="en-US" sz="2800" b="1" dirty="0" err="1">
                <a:solidFill>
                  <a:schemeClr val="bg1"/>
                </a:solidFill>
                <a:latin typeface="+mn-lt"/>
              </a:rPr>
              <a:t>Matarlo</a:t>
            </a:r>
            <a:r>
              <a:rPr lang="en-US" sz="2800" b="1" dirty="0">
                <a:solidFill>
                  <a:schemeClr val="bg1"/>
                </a:solidFill>
                <a:latin typeface="+mn-lt"/>
              </a:rPr>
              <a:t>, </a:t>
            </a:r>
            <a:r>
              <a:rPr lang="en-US" sz="2800" b="1" dirty="0" err="1">
                <a:solidFill>
                  <a:schemeClr val="bg1"/>
                </a:solidFill>
                <a:latin typeface="+mn-lt"/>
              </a:rPr>
              <a:t>Marlou</a:t>
            </a:r>
            <a:r>
              <a:rPr lang="en-US" sz="2800" b="1" dirty="0">
                <a:solidFill>
                  <a:schemeClr val="bg1"/>
                </a:solidFill>
                <a:latin typeface="+mn-lt"/>
              </a:rPr>
              <a:t> J. And </a:t>
            </a:r>
            <a:r>
              <a:rPr lang="en-US" sz="2800" b="1" dirty="0" err="1">
                <a:solidFill>
                  <a:schemeClr val="bg1"/>
                </a:solidFill>
                <a:latin typeface="+mn-lt"/>
              </a:rPr>
              <a:t>ONIOT</a:t>
            </a:r>
            <a:r>
              <a:rPr lang="en-US" sz="2800" b="1" dirty="0">
                <a:solidFill>
                  <a:schemeClr val="bg1"/>
                </a:solidFill>
                <a:latin typeface="+mn-lt"/>
              </a:rPr>
              <a:t>, JOHN BARTH Southern Philippines Agri-business </a:t>
            </a:r>
            <a:endParaRPr lang="en-IN" sz="2800" b="1" dirty="0">
              <a:solidFill>
                <a:schemeClr val="bg1"/>
              </a:solidFill>
              <a:latin typeface="+mn-lt"/>
            </a:endParaRPr>
          </a:p>
        </p:txBody>
      </p:sp>
      <p:sp>
        <p:nvSpPr>
          <p:cNvPr id="3" name="Content Placeholder 2">
            <a:extLst>
              <a:ext uri="{FF2B5EF4-FFF2-40B4-BE49-F238E27FC236}">
                <a16:creationId xmlns:a16="http://schemas.microsoft.com/office/drawing/2014/main" id="{15A10501-6B94-D63F-18B0-402BB1C1DC2F}"/>
              </a:ext>
            </a:extLst>
          </p:cNvPr>
          <p:cNvSpPr>
            <a:spLocks noGrp="1"/>
          </p:cNvSpPr>
          <p:nvPr>
            <p:ph idx="1"/>
          </p:nvPr>
        </p:nvSpPr>
        <p:spPr>
          <a:xfrm>
            <a:off x="134470" y="1896035"/>
            <a:ext cx="8722927" cy="4676729"/>
          </a:xfrm>
        </p:spPr>
        <p:txBody>
          <a:bodyPr>
            <a:noAutofit/>
          </a:bodyPr>
          <a:lstStyle/>
          <a:p>
            <a:pPr marL="0" indent="0" algn="just">
              <a:lnSpc>
                <a:spcPct val="150000"/>
              </a:lnSpc>
              <a:buNone/>
            </a:pPr>
            <a:r>
              <a:rPr lang="en-US" sz="2000" b="1" dirty="0">
                <a:solidFill>
                  <a:schemeClr val="bg1"/>
                </a:solidFill>
              </a:rPr>
              <a:t>Hospital Management System is powerful, flexible, and easy to use and is designed and developed to deliver real conceivable benefits to hospitals. Prasanth and Sailaja stated that hospital management system is to computerize the front office management which deals with collection of patient information, diagnosis details, and even the billing details. The researchers have found out that the computerization of hospital management system has become a necessity and has become the new standard. By implementing this technology adoption, the researchers also found out that the need of easy access to patient information and history are significantly increasing. </a:t>
            </a:r>
            <a:endParaRPr lang="en-IN" sz="2000" b="1" dirty="0">
              <a:solidFill>
                <a:schemeClr val="bg1"/>
              </a:solidFill>
            </a:endParaRPr>
          </a:p>
        </p:txBody>
      </p:sp>
    </p:spTree>
    <p:extLst>
      <p:ext uri="{BB962C8B-B14F-4D97-AF65-F5344CB8AC3E}">
        <p14:creationId xmlns:p14="http://schemas.microsoft.com/office/powerpoint/2010/main" val="1809358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4">
            <a:extLst>
              <a:ext uri="{FF2B5EF4-FFF2-40B4-BE49-F238E27FC236}">
                <a16:creationId xmlns:a16="http://schemas.microsoft.com/office/drawing/2014/main" id="{4FD6953A-976C-7A7D-147E-EC653C275F6B}"/>
              </a:ext>
            </a:extLst>
          </p:cNvPr>
          <p:cNvSpPr>
            <a:spLocks noChangeAspect="1" noChangeArrowheads="1"/>
          </p:cNvSpPr>
          <p:nvPr/>
        </p:nvSpPr>
        <p:spPr bwMode="auto">
          <a:xfrm>
            <a:off x="4419599" y="3276599"/>
            <a:ext cx="3648635" cy="36486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6">
            <a:extLst>
              <a:ext uri="{FF2B5EF4-FFF2-40B4-BE49-F238E27FC236}">
                <a16:creationId xmlns:a16="http://schemas.microsoft.com/office/drawing/2014/main" id="{7A0C11D1-D1E8-CB67-E646-5927FF2D4165}"/>
              </a:ext>
            </a:extLst>
          </p:cNvPr>
          <p:cNvSpPr>
            <a:spLocks noChangeAspect="1" noChangeArrowheads="1"/>
          </p:cNvSpPr>
          <p:nvPr/>
        </p:nvSpPr>
        <p:spPr bwMode="auto">
          <a:xfrm>
            <a:off x="4419600" y="3276600"/>
            <a:ext cx="3070412" cy="30704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a:extLst>
              <a:ext uri="{FF2B5EF4-FFF2-40B4-BE49-F238E27FC236}">
                <a16:creationId xmlns:a16="http://schemas.microsoft.com/office/drawing/2014/main" id="{DA5D3B16-EC8D-E022-0BAE-0B289CBFC760}"/>
              </a:ext>
            </a:extLst>
          </p:cNvPr>
          <p:cNvPicPr>
            <a:picLocks noChangeAspect="1"/>
          </p:cNvPicPr>
          <p:nvPr/>
        </p:nvPicPr>
        <p:blipFill>
          <a:blip r:embed="rId2"/>
          <a:stretch>
            <a:fillRect/>
          </a:stretch>
        </p:blipFill>
        <p:spPr>
          <a:xfrm>
            <a:off x="-66227" y="0"/>
            <a:ext cx="9210227" cy="7340863"/>
          </a:xfrm>
          <a:prstGeom prst="rect">
            <a:avLst/>
          </a:prstGeom>
        </p:spPr>
      </p:pic>
      <p:sp>
        <p:nvSpPr>
          <p:cNvPr id="17" name="Title 16">
            <a:extLst>
              <a:ext uri="{FF2B5EF4-FFF2-40B4-BE49-F238E27FC236}">
                <a16:creationId xmlns:a16="http://schemas.microsoft.com/office/drawing/2014/main" id="{22DB1571-26CE-77D4-6FB1-56029135EE6E}"/>
              </a:ext>
            </a:extLst>
          </p:cNvPr>
          <p:cNvSpPr>
            <a:spLocks noGrp="1"/>
          </p:cNvSpPr>
          <p:nvPr>
            <p:ph type="title"/>
          </p:nvPr>
        </p:nvSpPr>
        <p:spPr>
          <a:xfrm>
            <a:off x="152401" y="95534"/>
            <a:ext cx="8513927" cy="1595155"/>
          </a:xfrm>
        </p:spPr>
        <p:txBody>
          <a:bodyPr>
            <a:noAutofit/>
          </a:bodyPr>
          <a:lstStyle/>
          <a:p>
            <a:r>
              <a:rPr lang="en-IN" sz="2800" b="1" dirty="0">
                <a:solidFill>
                  <a:schemeClr val="bg1"/>
                </a:solidFill>
                <a:latin typeface="+mn-lt"/>
              </a:rPr>
              <a:t> LITERATURE REVIEW 5:</a:t>
            </a:r>
            <a:br>
              <a:rPr lang="en-IN" sz="2800" b="1" dirty="0">
                <a:solidFill>
                  <a:schemeClr val="bg1"/>
                </a:solidFill>
                <a:latin typeface="+mn-lt"/>
              </a:rPr>
            </a:br>
            <a:r>
              <a:rPr lang="en-IN" sz="2800" b="1" dirty="0">
                <a:solidFill>
                  <a:schemeClr val="bg1"/>
                </a:solidFill>
                <a:latin typeface="+mn-lt"/>
              </a:rPr>
              <a:t>Hospital  Management  Maturity Models</a:t>
            </a:r>
            <a:br>
              <a:rPr lang="en-IN" sz="2800" b="1" dirty="0">
                <a:solidFill>
                  <a:schemeClr val="bg1"/>
                </a:solidFill>
                <a:latin typeface="+mn-lt"/>
              </a:rPr>
            </a:br>
            <a:r>
              <a:rPr lang="en-IN" sz="2800" b="1" dirty="0">
                <a:solidFill>
                  <a:schemeClr val="bg1"/>
                </a:solidFill>
                <a:latin typeface="+mn-lt"/>
              </a:rPr>
              <a:t>Published: October 2021,Luciano </a:t>
            </a:r>
            <a:r>
              <a:rPr lang="en-IN" sz="2800" b="1" dirty="0" err="1">
                <a:solidFill>
                  <a:schemeClr val="bg1"/>
                </a:solidFill>
                <a:latin typeface="+mn-lt"/>
              </a:rPr>
              <a:t>Trentin</a:t>
            </a:r>
            <a:r>
              <a:rPr lang="en-IN" sz="2800" b="1" dirty="0">
                <a:solidFill>
                  <a:schemeClr val="bg1"/>
                </a:solidFill>
                <a:latin typeface="+mn-lt"/>
              </a:rPr>
              <a:t>, Gerson </a:t>
            </a:r>
            <a:r>
              <a:rPr lang="en-IN" sz="2800" b="1" dirty="0" err="1">
                <a:solidFill>
                  <a:schemeClr val="bg1"/>
                </a:solidFill>
                <a:latin typeface="+mn-lt"/>
              </a:rPr>
              <a:t>Tontini</a:t>
            </a:r>
            <a:endParaRPr lang="en-IN" sz="2800" b="1" dirty="0">
              <a:solidFill>
                <a:schemeClr val="bg1"/>
              </a:solidFill>
              <a:latin typeface="+mn-lt"/>
            </a:endParaRPr>
          </a:p>
        </p:txBody>
      </p:sp>
      <p:sp>
        <p:nvSpPr>
          <p:cNvPr id="18" name="Content Placeholder 17">
            <a:extLst>
              <a:ext uri="{FF2B5EF4-FFF2-40B4-BE49-F238E27FC236}">
                <a16:creationId xmlns:a16="http://schemas.microsoft.com/office/drawing/2014/main" id="{91689DD0-29B5-8963-6C99-B60B0B5FF14C}"/>
              </a:ext>
            </a:extLst>
          </p:cNvPr>
          <p:cNvSpPr>
            <a:spLocks noGrp="1"/>
          </p:cNvSpPr>
          <p:nvPr>
            <p:ph idx="1"/>
          </p:nvPr>
        </p:nvSpPr>
        <p:spPr>
          <a:xfrm>
            <a:off x="0" y="1690690"/>
            <a:ext cx="8991599" cy="4532690"/>
          </a:xfrm>
        </p:spPr>
        <p:txBody>
          <a:bodyPr>
            <a:noAutofit/>
          </a:bodyPr>
          <a:lstStyle/>
          <a:p>
            <a:pPr marL="0" indent="0" algn="just">
              <a:lnSpc>
                <a:spcPct val="150000"/>
              </a:lnSpc>
              <a:buNone/>
            </a:pPr>
            <a:r>
              <a:rPr lang="en-US" sz="2000" b="1" dirty="0">
                <a:solidFill>
                  <a:schemeClr val="bg1"/>
                </a:solidFill>
              </a:rPr>
              <a:t>The maturity model has become an established and important instrument to guide organizational transition initiatives (</a:t>
            </a:r>
            <a:r>
              <a:rPr lang="en-US" sz="2000" b="1" dirty="0" err="1">
                <a:solidFill>
                  <a:schemeClr val="bg1"/>
                </a:solidFill>
              </a:rPr>
              <a:t>Batenburg</a:t>
            </a:r>
            <a:r>
              <a:rPr lang="en-US" sz="2000" b="1" dirty="0">
                <a:solidFill>
                  <a:schemeClr val="bg1"/>
                </a:solidFill>
              </a:rPr>
              <a:t>, </a:t>
            </a:r>
            <a:r>
              <a:rPr lang="en-US" sz="2000" b="1" dirty="0" err="1">
                <a:solidFill>
                  <a:schemeClr val="bg1"/>
                </a:solidFill>
              </a:rPr>
              <a:t>Neppelenbroek</a:t>
            </a:r>
            <a:r>
              <a:rPr lang="en-US" sz="2000" b="1" dirty="0">
                <a:solidFill>
                  <a:schemeClr val="bg1"/>
                </a:solidFill>
              </a:rPr>
              <a:t>, &amp; </a:t>
            </a:r>
            <a:r>
              <a:rPr lang="en-US" sz="2000" b="1" dirty="0" err="1">
                <a:solidFill>
                  <a:schemeClr val="bg1"/>
                </a:solidFill>
              </a:rPr>
              <a:t>Shahim</a:t>
            </a:r>
            <a:r>
              <a:rPr lang="en-US" sz="2000" b="1" dirty="0">
                <a:solidFill>
                  <a:schemeClr val="bg1"/>
                </a:solidFill>
              </a:rPr>
              <a:t>, 2014). Maturity models are established on the principle of periodic growth stages, in which the changes of an organization over time, are organized in a continuous and calculable way, covering an established number of cumulative and orderly continuous stages .The hospital segment is a complex, dynamic and specialized ecosystem, and the establishment of thoughts through processes and its effective management requires the right tools and the support of a mature organizational culture.</a:t>
            </a:r>
            <a:endParaRPr lang="en-IN" sz="2000" dirty="0"/>
          </a:p>
        </p:txBody>
      </p:sp>
    </p:spTree>
    <p:extLst>
      <p:ext uri="{BB962C8B-B14F-4D97-AF65-F5344CB8AC3E}">
        <p14:creationId xmlns:p14="http://schemas.microsoft.com/office/powerpoint/2010/main" val="10900422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1001</TotalTime>
  <Words>1168</Words>
  <Application>Microsoft Office PowerPoint</Application>
  <PresentationFormat>On-screen Show (4:3)</PresentationFormat>
  <Paragraphs>45</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ff4</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REVIEW 4: Hospital Management System ,Published: May 2018 Matarlo, Marlou J. And ONIOT, JOHN BARTH Southern Philippines Agri-business </vt:lpstr>
      <vt:lpstr> LITERATURE REVIEW 5: Hospital  Management  Maturity Models Published: October 2021,Luciano Trentin, Gerson Tontini</vt:lpstr>
      <vt:lpstr>PowerPoint Presentation</vt:lpstr>
      <vt:lpstr>PowerPoint Presentation</vt:lpstr>
      <vt:lpstr>PowerPoint Presentation</vt:lpstr>
      <vt:lpstr> </vt:lpstr>
      <vt:lpstr>PowerPoint Presentation</vt:lpstr>
      <vt:lpstr>PowerPoint Presentation</vt:lpstr>
      <vt:lpstr>PowerPoint Presentation</vt:lpstr>
      <vt:lpstr>OBSERVATION AND RESULT:</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RMX1971</dc:creator>
  <cp:lastModifiedBy>bhavithasulax18@outlook.com</cp:lastModifiedBy>
  <cp:revision>5</cp:revision>
  <dcterms:created xsi:type="dcterms:W3CDTF">2015-05-10T02:30:45Z</dcterms:created>
  <dcterms:modified xsi:type="dcterms:W3CDTF">2022-09-30T14:22:46Z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ff1f93d3dfb04f1ca877d7346367bac4</vt:lpwstr>
  </property>
</Properties>
</file>